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383" r:id="rId2"/>
    <p:sldId id="331" r:id="rId3"/>
    <p:sldId id="339" r:id="rId4"/>
    <p:sldId id="340" r:id="rId5"/>
    <p:sldId id="390" r:id="rId6"/>
    <p:sldId id="386" r:id="rId7"/>
    <p:sldId id="379" r:id="rId8"/>
    <p:sldId id="391" r:id="rId9"/>
    <p:sldId id="392" r:id="rId10"/>
    <p:sldId id="393" r:id="rId11"/>
    <p:sldId id="394" r:id="rId12"/>
    <p:sldId id="387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38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79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72" y="22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51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96F54-01C6-461D-8A41-12C1DDCD75C4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C67E3-6ED7-4B42-A903-8C9315A730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C67E3-6ED7-4B42-A903-8C9315A730D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704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41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084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297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641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109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400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281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952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854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C67E3-6ED7-4B42-A903-8C9315A730D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27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243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4A65A2-DBF0-4D06-B845-12DF6E1511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60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ne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748220" y="3735141"/>
            <a:ext cx="2713321" cy="117976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223844" y="3735141"/>
            <a:ext cx="2713321" cy="117976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72594" y="3735141"/>
            <a:ext cx="2713321" cy="117976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748220" y="2214950"/>
            <a:ext cx="2713321" cy="117976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223844" y="2214950"/>
            <a:ext cx="2713321" cy="117976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72594" y="2214950"/>
            <a:ext cx="2713321" cy="117976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15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 about my j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439341" y="0"/>
            <a:ext cx="7752659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405421" y="837400"/>
            <a:ext cx="1606193" cy="163922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_the_s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60720" y="1522536"/>
            <a:ext cx="2973453" cy="308375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831786" y="1522536"/>
            <a:ext cx="2973453" cy="308375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596252" y="1522536"/>
            <a:ext cx="2973453" cy="308375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 o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093778" y="0"/>
            <a:ext cx="6093777" cy="408051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6093777" cy="408051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367480" y="2098584"/>
            <a:ext cx="1467995" cy="14675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03596" y="2098584"/>
            <a:ext cx="1467995" cy="14675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005413" y="2098584"/>
            <a:ext cx="1467995" cy="14675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41531" y="2098584"/>
            <a:ext cx="1467995" cy="14675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s o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4911" y="0"/>
            <a:ext cx="7154704" cy="343457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042207" y="3434576"/>
            <a:ext cx="7154704" cy="343457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c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64253" y="1925685"/>
            <a:ext cx="4083840" cy="231611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330425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008040" y="1068158"/>
            <a:ext cx="4220717" cy="267194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996579" y="1644112"/>
            <a:ext cx="2091948" cy="367873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620033" y="1579128"/>
            <a:ext cx="1427585" cy="142506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 b="0" i="0"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at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4910" y="1623060"/>
            <a:ext cx="12196911" cy="328041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3987" y="289932"/>
            <a:ext cx="948100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101305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3987" y="289932"/>
            <a:ext cx="948100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0696" y="0"/>
            <a:ext cx="6101305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2"/>
          <p:cNvSpPr txBox="1"/>
          <p:nvPr>
            <p:custDataLst>
              <p:tags r:id="rId1"/>
            </p:custDataLst>
          </p:nvPr>
        </p:nvSpPr>
        <p:spPr>
          <a:xfrm>
            <a:off x="3280179" y="165583"/>
            <a:ext cx="78587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300" normalizeH="0" baseline="0" noProof="0" dirty="0">
                <a:ln>
                  <a:noFill/>
                </a:ln>
                <a:solidFill>
                  <a:srgbClr val="F7AD68"/>
                </a:solidFill>
                <a:effectLst/>
                <a:uLnTx/>
                <a:uFillTx/>
                <a:latin typeface="Bauhaus 93" panose="04030905020B02020C02" pitchFamily="82" charset="0"/>
                <a:ea typeface=".黑体-日本语" panose="03000509000000000000" pitchFamily="65" charset="-122"/>
                <a:cs typeface=".黑体-日本语" panose="03000509000000000000" pitchFamily="65" charset="-122"/>
              </a:rPr>
              <a:t>2024 </a:t>
            </a:r>
          </a:p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300" normalizeH="0" baseline="0" noProof="0" dirty="0" err="1">
                <a:ln>
                  <a:noFill/>
                </a:ln>
                <a:solidFill>
                  <a:srgbClr val="F7AD68"/>
                </a:solidFill>
                <a:effectLst/>
                <a:uLnTx/>
                <a:uFillTx/>
                <a:latin typeface="Bauhaus 93" panose="04030905020B02020C02" pitchFamily="82" charset="0"/>
                <a:ea typeface=".黑体-日本语" panose="03000509000000000000" pitchFamily="65" charset="-122"/>
                <a:cs typeface=".黑体-日本语" panose="03000509000000000000" pitchFamily="65" charset="-122"/>
              </a:rPr>
              <a:t>OpenRank</a:t>
            </a:r>
            <a:endParaRPr kumimoji="0" lang="zh-CN" altLang="en-US" sz="6000" b="0" i="0" u="none" strike="noStrike" kern="1200" cap="none" spc="300" normalizeH="0" baseline="0" noProof="0" dirty="0">
              <a:ln>
                <a:noFill/>
              </a:ln>
              <a:solidFill>
                <a:srgbClr val="F7AD68"/>
              </a:solidFill>
              <a:effectLst/>
              <a:uLnTx/>
              <a:uFillTx/>
              <a:latin typeface="Bauhaus 93" panose="04030905020B02020C02" pitchFamily="82" charset="0"/>
              <a:ea typeface=".黑体-日本语" panose="03000509000000000000" pitchFamily="65" charset="-122"/>
              <a:cs typeface=".黑体-日本语" panose="03000509000000000000" pitchFamily="65" charset="-122"/>
            </a:endParaRPr>
          </a:p>
        </p:txBody>
      </p:sp>
      <p:sp>
        <p:nvSpPr>
          <p:cNvPr id="10" name="PA-文本框 2"/>
          <p:cNvSpPr txBox="1"/>
          <p:nvPr>
            <p:custDataLst>
              <p:tags r:id="rId2"/>
            </p:custDataLst>
          </p:nvPr>
        </p:nvSpPr>
        <p:spPr>
          <a:xfrm>
            <a:off x="4660458" y="2665645"/>
            <a:ext cx="74565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spc="300" noProof="0" dirty="0">
                <a:solidFill>
                  <a:schemeClr val="accent1">
                    <a:lumMod val="7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  <a:cs typeface=".黑体-日本语" panose="03000509000000000000" pitchFamily="65" charset="-122"/>
              </a:rPr>
              <a:t>基于</a:t>
            </a:r>
            <a:r>
              <a:rPr lang="en-US" altLang="zh-CN" sz="3600" spc="300" noProof="0" dirty="0" err="1">
                <a:solidFill>
                  <a:schemeClr val="accent1">
                    <a:lumMod val="7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  <a:cs typeface=".黑体-日本语" panose="03000509000000000000" pitchFamily="65" charset="-122"/>
              </a:rPr>
              <a:t>OpenDigger</a:t>
            </a:r>
            <a:r>
              <a:rPr lang="zh-CN" altLang="en-US" sz="3600" spc="300" noProof="0" dirty="0">
                <a:solidFill>
                  <a:schemeClr val="accent1">
                    <a:lumMod val="7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  <a:cs typeface=".黑体-日本语" panose="03000509000000000000" pitchFamily="65" charset="-122"/>
              </a:rPr>
              <a:t>与大模型</a:t>
            </a:r>
            <a:r>
              <a:rPr lang="zh-CN" altLang="en-US" sz="4000" spc="300" noProof="0" dirty="0">
                <a:solidFill>
                  <a:schemeClr val="accent1">
                    <a:lumMod val="7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  <a:cs typeface=".黑体-日本语" panose="03000509000000000000" pitchFamily="65" charset="-122"/>
              </a:rPr>
              <a:t>的</a:t>
            </a:r>
            <a:endParaRPr lang="en-US" altLang="zh-CN" sz="4000" spc="300" noProof="0" dirty="0">
              <a:solidFill>
                <a:schemeClr val="accent1">
                  <a:lumMod val="7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  <a:cs typeface=".黑体-日本语" panose="03000509000000000000" pitchFamily="65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4000" spc="300" noProof="0" dirty="0">
              <a:solidFill>
                <a:schemeClr val="accent1">
                  <a:lumMod val="7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  <a:cs typeface=".黑体-日本语" panose="03000509000000000000" pitchFamily="65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spc="3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印品粗朗体" panose="02000000000000000000" pitchFamily="2" charset="-122"/>
                <a:ea typeface="印品粗朗体" panose="02000000000000000000" pitchFamily="2" charset="-122"/>
                <a:cs typeface=".黑体-日本语" panose="03000509000000000000" pitchFamily="65" charset="-122"/>
              </a:rPr>
              <a:t>开源可视化大屏</a:t>
            </a:r>
            <a:endParaRPr kumimoji="0" lang="zh-CN" altLang="en-US" sz="4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粗朗体" panose="02000000000000000000" pitchFamily="2" charset="-122"/>
              <a:ea typeface="印品粗朗体" panose="02000000000000000000" pitchFamily="2" charset="-122"/>
              <a:cs typeface=".黑体-日本语" panose="03000509000000000000" pitchFamily="65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2496175" y="-2242751"/>
            <a:ext cx="7037914" cy="9100751"/>
            <a:chOff x="-2496175" y="-2242751"/>
            <a:chExt cx="7037914" cy="9100751"/>
          </a:xfrm>
        </p:grpSpPr>
        <p:sp>
          <p:nvSpPr>
            <p:cNvPr id="13" name="平行四边形 12"/>
            <p:cNvSpPr/>
            <p:nvPr/>
          </p:nvSpPr>
          <p:spPr>
            <a:xfrm flipH="1">
              <a:off x="2886896" y="9346"/>
              <a:ext cx="1376508" cy="1555063"/>
            </a:xfrm>
            <a:prstGeom prst="parallelogram">
              <a:avLst>
                <a:gd name="adj" fmla="val 7060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-2496175" y="790833"/>
              <a:ext cx="7037914" cy="6067167"/>
            </a:xfrm>
            <a:prstGeom prst="triangle">
              <a:avLst/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83000">
                  <a:schemeClr val="accent1">
                    <a:lumMod val="95000"/>
                    <a:lumOff val="5000"/>
                  </a:schemeClr>
                </a:gs>
                <a:gs pos="100000">
                  <a:schemeClr val="accent5"/>
                </a:gs>
              </a:gsLst>
              <a:path path="circle">
                <a:fillToRect l="50000" t="130000" r="50000" b="-3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-2496175" y="-2242751"/>
              <a:ext cx="7037914" cy="606716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0" y="1729946"/>
              <a:ext cx="3575150" cy="308202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350834" y="4811971"/>
              <a:ext cx="2335354" cy="201323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sx="104000" sy="10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840723" y="3086838"/>
              <a:ext cx="1711181" cy="147515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9" name="PA-文本框 2"/>
          <p:cNvSpPr txBox="1"/>
          <p:nvPr>
            <p:custDataLst>
              <p:tags r:id="rId3"/>
            </p:custDataLst>
          </p:nvPr>
        </p:nvSpPr>
        <p:spPr>
          <a:xfrm>
            <a:off x="4660458" y="5356924"/>
            <a:ext cx="7858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粗朗体" panose="02000000000000000000" pitchFamily="2" charset="-122"/>
                <a:ea typeface="印品粗朗体" panose="02000000000000000000" pitchFamily="2" charset="-122"/>
                <a:cs typeface=".黑体-日本语" panose="03000509000000000000" pitchFamily="65" charset="-122"/>
              </a:rPr>
              <a:t>汇报人：</a:t>
            </a:r>
            <a:r>
              <a:rPr lang="zh-CN" altLang="en-US" sz="2400" spc="3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印品粗朗体" panose="02000000000000000000" pitchFamily="2" charset="-122"/>
                <a:ea typeface="印品粗朗体" panose="02000000000000000000" pitchFamily="2" charset="-122"/>
                <a:cs typeface=".黑体-日本语" panose="03000509000000000000" pitchFamily="65" charset="-122"/>
              </a:rPr>
              <a:t>张春贤   无监督学习队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粗朗体" panose="02000000000000000000" pitchFamily="2" charset="-122"/>
              <a:ea typeface="印品粗朗体" panose="02000000000000000000" pitchFamily="2" charset="-122"/>
              <a:cs typeface=".黑体-日本语" panose="03000509000000000000" pitchFamily="65" charset="-122"/>
            </a:endParaRPr>
          </a:p>
        </p:txBody>
      </p:sp>
      <p:pic>
        <p:nvPicPr>
          <p:cNvPr id="8" name="图片 7" descr="timg"/>
          <p:cNvPicPr>
            <a:picLocks noChangeAspect="1"/>
          </p:cNvPicPr>
          <p:nvPr/>
        </p:nvPicPr>
        <p:blipFill>
          <a:blip r:embed="rId6"/>
          <a:srcRect l="4621" r="7432" b="11069"/>
          <a:stretch>
            <a:fillRect/>
          </a:stretch>
        </p:blipFill>
        <p:spPr>
          <a:xfrm>
            <a:off x="10187241" y="44149"/>
            <a:ext cx="2146300" cy="218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sp>
        <p:nvSpPr>
          <p:cNvPr id="7" name="文本框 66">
            <a:extLst>
              <a:ext uri="{FF2B5EF4-FFF2-40B4-BE49-F238E27FC236}">
                <a16:creationId xmlns:a16="http://schemas.microsoft.com/office/drawing/2014/main" id="{2C109BE9-1819-E68A-26A5-CF6AC9017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173" y="5828206"/>
            <a:ext cx="5289098" cy="57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年度活跃值与活跃年图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D65FE2-13A9-D2E2-5528-4AD650BC4AE3}"/>
              </a:ext>
            </a:extLst>
          </p:cNvPr>
          <p:cNvSpPr/>
          <p:nvPr/>
        </p:nvSpPr>
        <p:spPr>
          <a:xfrm>
            <a:off x="965959" y="234039"/>
            <a:ext cx="6649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现有可视化列举                        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链接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: http://opendigger.ohmyai.top 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18C9B6-E1BD-D7D1-F00E-F00A3B43B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22" y="1157571"/>
            <a:ext cx="8247619" cy="4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2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9D65FE2-13A9-D2E2-5528-4AD650BC4AE3}"/>
              </a:ext>
            </a:extLst>
          </p:cNvPr>
          <p:cNvSpPr/>
          <p:nvPr/>
        </p:nvSpPr>
        <p:spPr>
          <a:xfrm>
            <a:off x="965959" y="234039"/>
            <a:ext cx="61879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现有可视化列举                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链接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: http://opendigger.ohmyai.top 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17A487-37D3-9005-F2FF-DBA33FED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916" y="630237"/>
            <a:ext cx="6203123" cy="4489102"/>
          </a:xfrm>
          <a:prstGeom prst="rect">
            <a:avLst/>
          </a:prstGeom>
        </p:spPr>
      </p:pic>
      <p:sp>
        <p:nvSpPr>
          <p:cNvPr id="9" name="文本框 66">
            <a:extLst>
              <a:ext uri="{FF2B5EF4-FFF2-40B4-BE49-F238E27FC236}">
                <a16:creationId xmlns:a16="http://schemas.microsoft.com/office/drawing/2014/main" id="{54B64E35-BA9F-5308-699F-B3A55B888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212" y="5647924"/>
            <a:ext cx="5908530" cy="57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项目基本信息与</a:t>
            </a:r>
            <a:r>
              <a:rPr lang="en-US" altLang="zh-CN" sz="2400" b="1" spc="3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OpenRank</a:t>
            </a:r>
            <a:r>
              <a:rPr lang="zh-CN" altLang="en-US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变化趋势</a:t>
            </a:r>
          </a:p>
        </p:txBody>
      </p:sp>
    </p:spTree>
    <p:extLst>
      <p:ext uri="{BB962C8B-B14F-4D97-AF65-F5344CB8AC3E}">
        <p14:creationId xmlns:p14="http://schemas.microsoft.com/office/powerpoint/2010/main" val="9364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>
            <a:off x="5416061" y="0"/>
            <a:ext cx="9121141" cy="6858000"/>
          </a:xfrm>
          <a:prstGeom prst="parallelogram">
            <a:avLst>
              <a:gd name="adj" fmla="val 6214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5665177" y="0"/>
            <a:ext cx="4053840" cy="3048000"/>
          </a:xfrm>
          <a:prstGeom prst="parallelogram">
            <a:avLst>
              <a:gd name="adj" fmla="val 62144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83000">
                <a:schemeClr val="accent1">
                  <a:lumMod val="95000"/>
                  <a:lumOff val="5000"/>
                </a:schemeClr>
              </a:gs>
              <a:gs pos="100000">
                <a:schemeClr val="accent5"/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flipH="1">
            <a:off x="7951177" y="1676401"/>
            <a:ext cx="3535680" cy="3048000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等腰三角形 34"/>
          <p:cNvSpPr/>
          <p:nvPr/>
        </p:nvSpPr>
        <p:spPr>
          <a:xfrm flipV="1">
            <a:off x="7480846" y="-23447"/>
            <a:ext cx="1795039" cy="1547447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165354" y="2695272"/>
            <a:ext cx="2133918" cy="1410829"/>
            <a:chOff x="6090473" y="654444"/>
            <a:chExt cx="1600439" cy="1058121"/>
          </a:xfrm>
        </p:grpSpPr>
        <p:sp>
          <p:nvSpPr>
            <p:cNvPr id="44" name="矩形 43"/>
            <p:cNvSpPr/>
            <p:nvPr/>
          </p:nvSpPr>
          <p:spPr>
            <a:xfrm>
              <a:off x="6090473" y="1273984"/>
              <a:ext cx="1600439" cy="438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09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spc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粗朗体" panose="02000000000000000000" pitchFamily="2" charset="-122"/>
                  <a:ea typeface="印品粗朗体" panose="02000000000000000000" pitchFamily="2" charset="-122"/>
                </a:rPr>
                <a:t>项目更新</a:t>
              </a:r>
              <a:endPara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粗朗体" panose="02000000000000000000" pitchFamily="2" charset="-122"/>
                <a:ea typeface="印品粗朗体" panose="02000000000000000000" pitchFamily="2" charset="-122"/>
                <a:cs typeface="+mn-cs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095999" y="654444"/>
              <a:ext cx="942975" cy="500089"/>
              <a:chOff x="6095999" y="654444"/>
              <a:chExt cx="942975" cy="500089"/>
            </a:xfrm>
          </p:grpSpPr>
          <p:sp>
            <p:nvSpPr>
              <p:cNvPr id="39" name="矩形: 圆角 38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6107209" y="654444"/>
                <a:ext cx="729943" cy="500089"/>
                <a:chOff x="943942" y="2688081"/>
                <a:chExt cx="729943" cy="500089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943942" y="2688081"/>
                  <a:ext cx="540052" cy="5000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09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735" b="1" i="0" u="none" strike="noStrike" kern="20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等线" panose="02010600030101010101" pitchFamily="2" charset="-122"/>
                      <a:cs typeface="+mn-cs"/>
                    </a:rPr>
                    <a:t>03</a:t>
                  </a:r>
                  <a:endParaRPr kumimoji="0" lang="zh-CN" altLang="en-US" sz="3735" b="1" i="0" u="none" strike="noStrike" kern="20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42" name="直接连接符 41"/>
                <p:cNvCxnSpPr/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" name="平行四边形 44"/>
          <p:cNvSpPr/>
          <p:nvPr/>
        </p:nvSpPr>
        <p:spPr>
          <a:xfrm>
            <a:off x="-2190542" y="-773724"/>
            <a:ext cx="4053840" cy="3048000"/>
          </a:xfrm>
          <a:prstGeom prst="parallelogram">
            <a:avLst>
              <a:gd name="adj" fmla="val 62144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83000">
                <a:schemeClr val="accent1">
                  <a:lumMod val="95000"/>
                  <a:lumOff val="5000"/>
                </a:schemeClr>
              </a:gs>
              <a:gs pos="100000">
                <a:schemeClr val="accent5"/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21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66"/>
          <p:cNvSpPr txBox="1">
            <a:spLocks noChangeArrowheads="1"/>
          </p:cNvSpPr>
          <p:nvPr/>
        </p:nvSpPr>
        <p:spPr bwMode="auto">
          <a:xfrm>
            <a:off x="6666271" y="1260475"/>
            <a:ext cx="5525729" cy="448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使用大模型基于</a:t>
            </a:r>
            <a:r>
              <a:rPr lang="en-US" altLang="zh-CN" sz="1600" spc="3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Github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项目仓库分析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提取出各种关键词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根据关键词的权重制作词云图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词云图可以直观的看出项目的构成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关键信息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开发者和用户第一眼就可以提取出开源项目最关键和最有用的信息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r>
              <a:rPr lang="zh-CN" altLang="en-US" sz="16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示例图片提取自 </a:t>
            </a:r>
            <a:r>
              <a:rPr lang="en-US" altLang="zh-CN" sz="1600" b="1" spc="3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ChristosChristofidis</a:t>
            </a:r>
            <a:r>
              <a:rPr lang="en-US" altLang="zh-CN" sz="16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/</a:t>
            </a:r>
          </a:p>
          <a:p>
            <a:pPr algn="l" defTabSz="609600">
              <a:lnSpc>
                <a:spcPct val="150000"/>
              </a:lnSpc>
            </a:pPr>
            <a:r>
              <a:rPr lang="en-US" altLang="zh-CN" sz="16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awesome-deep-learning(24.4k star) </a:t>
            </a:r>
            <a:r>
              <a:rPr lang="zh-CN" altLang="en-US" sz="16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仓库</a:t>
            </a:r>
            <a:r>
              <a:rPr lang="en-US" altLang="zh-CN" sz="1600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, </a:t>
            </a:r>
            <a:r>
              <a:rPr lang="zh-CN" altLang="en-US" sz="16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可以直观的看出该项目的各种关键词</a:t>
            </a:r>
            <a:r>
              <a:rPr lang="en-US" altLang="zh-CN" sz="16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, </a:t>
            </a:r>
            <a:r>
              <a:rPr lang="zh-CN" altLang="en-US" sz="16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这离不开大模型的帮助</a:t>
            </a:r>
            <a:endParaRPr lang="en-US" altLang="zh-CN" sz="1600" b="1" spc="3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965959" y="234039"/>
            <a:ext cx="3855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基于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GitHub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仓库的关键词提取与词云图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pic>
        <p:nvPicPr>
          <p:cNvPr id="1026" name="Picture 2" descr="GitHub - SparksFly8/en-zn_WordCloud: 中英文词云图">
            <a:extLst>
              <a:ext uri="{FF2B5EF4-FFF2-40B4-BE49-F238E27FC236}">
                <a16:creationId xmlns:a16="http://schemas.microsoft.com/office/drawing/2014/main" id="{77DE30CC-B87A-2666-A6CD-2C2367F4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32" y="1260475"/>
            <a:ext cx="5822519" cy="387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1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66"/>
          <p:cNvSpPr txBox="1">
            <a:spLocks noChangeArrowheads="1"/>
          </p:cNvSpPr>
          <p:nvPr/>
        </p:nvSpPr>
        <p:spPr bwMode="auto">
          <a:xfrm>
            <a:off x="179919" y="1260475"/>
            <a:ext cx="12012082" cy="300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本技术方案旨在构建一个能够从 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GitHub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仓库提取核心关键词并生成词云图的工具。通过分析项目的多种数据来源（如 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README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文件、代码注释、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Issue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和 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Pull Request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等），结合自然语言处理技术和可视化手段，以直观的方式呈现项目的核心内容和技术重点。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1.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数据来源与采集通过调用 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GitHub API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或</a:t>
            </a:r>
            <a:r>
              <a:rPr lang="en-US" altLang="zh-CN" sz="1600" spc="3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OpenDigger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项目数据，从以下几种数据源中提取内容：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README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文件：通常为项目的核心描述文件，内容最具代表性。代码注释：描述代码逻辑的注释部分，可反映功能和实现细节。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Issue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和 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Pull Request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：开发者讨论的问题与改动内容，体现了项目的动态演进。仓库标签（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Topics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）：项目维护者主动设置的关键主题标签。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1062356" y="223352"/>
            <a:ext cx="6625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基于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GitHub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仓库的关键词提取与词云图生成技术方案 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–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数据来源于收集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66"/>
          <p:cNvSpPr txBox="1">
            <a:spLocks noChangeArrowheads="1"/>
          </p:cNvSpPr>
          <p:nvPr/>
        </p:nvSpPr>
        <p:spPr bwMode="auto">
          <a:xfrm>
            <a:off x="179919" y="1260475"/>
            <a:ext cx="12012082" cy="152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为了确保关键词提取的准确性，需对采集到的文本进行以下操作：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 algn="l" defTabSz="609600">
              <a:lnSpc>
                <a:spcPct val="150000"/>
              </a:lnSpc>
              <a:buAutoNum type="arabicParenBoth"/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清洗无效信息移除停用词（如 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"the", "is", "and"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等）。删除特殊符号、标点符号、代码变量名（如函数名、类名）。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(2)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分词处理英文分词：使用 </a:t>
            </a:r>
            <a:r>
              <a:rPr lang="en-US" altLang="zh-CN" sz="1600" spc="3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nltk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或 </a:t>
            </a:r>
            <a:r>
              <a:rPr lang="en-US" altLang="zh-CN" sz="1600" spc="3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spaCy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提取单词或短语。中文分词：使用 </a:t>
            </a:r>
            <a:r>
              <a:rPr lang="en-US" altLang="zh-CN" sz="1600" spc="3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jieba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或类似工具进行分词。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1062356" y="223352"/>
            <a:ext cx="6272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基于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GitHub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仓库的关键词提取与词云图生成技术方案 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–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 数据预处理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A55544-5920-1CE2-B236-DA0D80068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494" y="2933422"/>
            <a:ext cx="8588887" cy="33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66"/>
          <p:cNvSpPr txBox="1">
            <a:spLocks noChangeArrowheads="1"/>
          </p:cNvSpPr>
          <p:nvPr/>
        </p:nvSpPr>
        <p:spPr bwMode="auto">
          <a:xfrm>
            <a:off x="179919" y="1260475"/>
            <a:ext cx="12012082" cy="4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从预处理后的文本中提取关键词，并为每个词分配权重。两种核心方法如下：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1062356" y="223352"/>
            <a:ext cx="7298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基于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GitHub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仓库的关键词提取与词云图生成技术方案 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–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 关键词提取与权重计算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0F4677-AD15-DDDB-7C59-872D576E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34" y="1678025"/>
            <a:ext cx="8064215" cy="426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66"/>
          <p:cNvSpPr txBox="1">
            <a:spLocks noChangeArrowheads="1"/>
          </p:cNvSpPr>
          <p:nvPr/>
        </p:nvSpPr>
        <p:spPr bwMode="auto">
          <a:xfrm>
            <a:off x="460139" y="999366"/>
            <a:ext cx="12012082" cy="4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根据提取的关键词和对应权重，生成视觉化的词云图。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1062356" y="223352"/>
            <a:ext cx="6272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基于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GitHub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仓库的关键词提取与词云图生成技术方案 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–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 生成词云图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08EB89-CB36-0776-92FF-21BCBEDC4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39" y="1526222"/>
            <a:ext cx="8978673" cy="46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66"/>
          <p:cNvSpPr txBox="1">
            <a:spLocks noChangeArrowheads="1"/>
          </p:cNvSpPr>
          <p:nvPr/>
        </p:nvSpPr>
        <p:spPr bwMode="auto">
          <a:xfrm>
            <a:off x="6666271" y="1260475"/>
            <a:ext cx="5525729" cy="300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在开源大屏网站侧边添加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AI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助手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在快捷键唤醒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AI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助手后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AI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助手基于当前展示的项目信息回答用户提出的任何问题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r>
              <a:rPr lang="zh-CN" altLang="en-US" sz="16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左边图片是基于</a:t>
            </a:r>
            <a:r>
              <a:rPr lang="en-US" altLang="zh-CN" sz="16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GPT 4</a:t>
            </a:r>
            <a:r>
              <a:rPr lang="zh-CN" altLang="en-US" sz="16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总结当前大屏的内容</a:t>
            </a:r>
            <a:endParaRPr lang="en-US" altLang="zh-CN" sz="1600" b="1" spc="3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965959" y="234039"/>
            <a:ext cx="292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基于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GitHub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仓库的网页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AI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助手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1A89DB-DC25-9496-9AD0-7EE2BB737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42" y="1195576"/>
            <a:ext cx="5928207" cy="390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66"/>
          <p:cNvSpPr txBox="1">
            <a:spLocks noChangeArrowheads="1"/>
          </p:cNvSpPr>
          <p:nvPr/>
        </p:nvSpPr>
        <p:spPr bwMode="auto">
          <a:xfrm>
            <a:off x="442452" y="1191426"/>
            <a:ext cx="11749548" cy="115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(1)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数据向量化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965959" y="234039"/>
            <a:ext cx="5732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基于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GitHub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仓库的网页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AI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助手技术方案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: 1.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数据向量化与存储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7897E0-358E-89B4-AD99-F2DF18E81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476" y="1857571"/>
            <a:ext cx="5619048" cy="1571429"/>
          </a:xfrm>
          <a:prstGeom prst="rect">
            <a:avLst/>
          </a:prstGeom>
        </p:spPr>
      </p:pic>
      <p:sp>
        <p:nvSpPr>
          <p:cNvPr id="7" name="文本框 66">
            <a:extLst>
              <a:ext uri="{FF2B5EF4-FFF2-40B4-BE49-F238E27FC236}">
                <a16:creationId xmlns:a16="http://schemas.microsoft.com/office/drawing/2014/main" id="{00411CB6-74BD-E0FE-ECA2-77C2DA0FB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52" y="3429000"/>
            <a:ext cx="11749548" cy="263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(2)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向量数据库存储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使用向量数据库（如 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Pinecone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</a:t>
            </a:r>
            <a:r>
              <a:rPr lang="en-US" altLang="zh-CN" sz="1600" spc="3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Weaviate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Milvus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或 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FAISS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）存储嵌入向量，支持高效的语义检索。常用向量数据库的功能包括：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 algn="l" defTabSz="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插入数据：存储文本块及其向量。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 algn="l" defTabSz="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语义检索：通过相似性搜索（如余弦相似度）找到与用户问题最相关的文本块。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2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0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等腰三角形 51"/>
          <p:cNvSpPr/>
          <p:nvPr/>
        </p:nvSpPr>
        <p:spPr>
          <a:xfrm rot="3593897">
            <a:off x="-2862343" y="-1308282"/>
            <a:ext cx="5724686" cy="4935074"/>
          </a:xfrm>
          <a:prstGeom prst="triangle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83000">
                <a:schemeClr val="accent1">
                  <a:lumMod val="95000"/>
                  <a:lumOff val="5000"/>
                </a:schemeClr>
              </a:gs>
              <a:gs pos="100000">
                <a:schemeClr val="accent5"/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3"/>
          <p:cNvSpPr txBox="1">
            <a:spLocks noChangeArrowheads="1"/>
          </p:cNvSpPr>
          <p:nvPr/>
        </p:nvSpPr>
        <p:spPr bwMode="auto">
          <a:xfrm>
            <a:off x="4244371" y="807103"/>
            <a:ext cx="37032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defTabSz="609600"/>
            <a:r>
              <a:rPr lang="en-US" altLang="zh-CN" sz="4800" spc="400" dirty="0">
                <a:solidFill>
                  <a:prstClr val="black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CONTENTS</a:t>
            </a:r>
            <a:endParaRPr lang="zh-CN" altLang="en-US" sz="4800" spc="400" dirty="0">
              <a:solidFill>
                <a:prstClr val="black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44626" y="2695272"/>
            <a:ext cx="2969602" cy="1051515"/>
            <a:chOff x="6095999" y="654444"/>
            <a:chExt cx="2227204" cy="788636"/>
          </a:xfrm>
        </p:grpSpPr>
        <p:sp>
          <p:nvSpPr>
            <p:cNvPr id="3" name="矩形 2"/>
            <p:cNvSpPr/>
            <p:nvPr/>
          </p:nvSpPr>
          <p:spPr>
            <a:xfrm>
              <a:off x="6107209" y="1166081"/>
              <a:ext cx="22159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600">
                <a:defRPr/>
              </a:pPr>
              <a:r>
                <a:rPr lang="zh-CN" altLang="en-US" spc="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印品粗朗体" panose="02000000000000000000" pitchFamily="2" charset="-122"/>
                  <a:ea typeface="印品粗朗体" panose="02000000000000000000" pitchFamily="2" charset="-122"/>
                </a:rPr>
                <a:t>现实痛点与解决方案</a:t>
              </a: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6095999" y="654444"/>
              <a:ext cx="942975" cy="500090"/>
              <a:chOff x="6095999" y="654444"/>
              <a:chExt cx="942975" cy="500090"/>
            </a:xfrm>
          </p:grpSpPr>
          <p:sp>
            <p:nvSpPr>
              <p:cNvPr id="32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600"/>
                <a:endParaRPr lang="zh-CN" altLang="en-US" sz="2400">
                  <a:solidFill>
                    <a:prstClr val="white"/>
                  </a:solidFill>
                  <a:latin typeface="Century Gothic" panose="020B0502020202020204" pitchFamily="34" charset="0"/>
                  <a:ea typeface="等线" panose="02010600030101010101" pitchFamily="2" charset="-122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6107209" y="654444"/>
                <a:ext cx="729943" cy="500090"/>
                <a:chOff x="943942" y="2688081"/>
                <a:chExt cx="729943" cy="500090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943942" y="2688081"/>
                  <a:ext cx="537647" cy="500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09600"/>
                  <a:r>
                    <a:rPr lang="en-US" altLang="zh-CN" sz="3735" b="1" kern="2000" dirty="0">
                      <a:solidFill>
                        <a:prstClr val="white"/>
                      </a:solidFill>
                      <a:latin typeface="Century Gothic" panose="020B0502020202020204" pitchFamily="34" charset="0"/>
                      <a:ea typeface="等线" panose="02010600030101010101" pitchFamily="2" charset="-122"/>
                    </a:rPr>
                    <a:t>01</a:t>
                  </a:r>
                  <a:endParaRPr lang="zh-CN" altLang="en-US" sz="3735" b="1" kern="2000" dirty="0">
                    <a:solidFill>
                      <a:prstClr val="white"/>
                    </a:solidFill>
                    <a:latin typeface="Century Gothic" panose="020B0502020202020204" pitchFamily="34" charset="0"/>
                    <a:ea typeface="等线" panose="02010600030101010101" pitchFamily="2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" name="组合 8"/>
          <p:cNvGrpSpPr/>
          <p:nvPr/>
        </p:nvGrpSpPr>
        <p:grpSpPr>
          <a:xfrm>
            <a:off x="2544630" y="4584328"/>
            <a:ext cx="1430719" cy="1081494"/>
            <a:chOff x="6095999" y="2071235"/>
            <a:chExt cx="1073040" cy="811120"/>
          </a:xfrm>
        </p:grpSpPr>
        <p:sp>
          <p:nvSpPr>
            <p:cNvPr id="17" name="矩形 16"/>
            <p:cNvSpPr/>
            <p:nvPr/>
          </p:nvSpPr>
          <p:spPr>
            <a:xfrm>
              <a:off x="6107209" y="2605356"/>
              <a:ext cx="10618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600">
                <a:defRPr/>
              </a:pPr>
              <a:r>
                <a:rPr lang="zh-CN" altLang="en-US" spc="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印品粗朗体" panose="02000000000000000000" pitchFamily="2" charset="-122"/>
                  <a:ea typeface="印品粗朗体" panose="02000000000000000000" pitchFamily="2" charset="-122"/>
                </a:rPr>
                <a:t>现有进度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095999" y="2071235"/>
              <a:ext cx="942975" cy="500090"/>
              <a:chOff x="6095999" y="2071235"/>
              <a:chExt cx="942975" cy="500090"/>
            </a:xfrm>
          </p:grpSpPr>
          <p:sp>
            <p:nvSpPr>
              <p:cNvPr id="40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600"/>
                <a:endParaRPr lang="zh-CN" altLang="en-US" sz="2400">
                  <a:solidFill>
                    <a:prstClr val="white"/>
                  </a:solidFill>
                  <a:latin typeface="Century Gothic" panose="020B0502020202020204" pitchFamily="34" charset="0"/>
                  <a:ea typeface="等线" panose="02010600030101010101" pitchFamily="2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6107209" y="2071235"/>
                <a:ext cx="765564" cy="500090"/>
                <a:chOff x="3673121" y="2688081"/>
                <a:chExt cx="765564" cy="500090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3673121" y="2688081"/>
                  <a:ext cx="537647" cy="500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pPr defTabSz="609600"/>
                  <a:r>
                    <a:rPr lang="en-US" altLang="zh-CN" sz="3735" dirty="0">
                      <a:solidFill>
                        <a:prstClr val="white"/>
                      </a:solidFill>
                      <a:latin typeface="Century Gothic" panose="020B0502020202020204" pitchFamily="34" charset="0"/>
                      <a:ea typeface="等线" panose="02010600030101010101" pitchFamily="2" charset="-122"/>
                    </a:rPr>
                    <a:t>02</a:t>
                  </a:r>
                  <a:endParaRPr lang="zh-CN" altLang="en-US" sz="3735" dirty="0">
                    <a:solidFill>
                      <a:prstClr val="white"/>
                    </a:solidFill>
                    <a:latin typeface="Century Gothic" panose="020B0502020202020204" pitchFamily="34" charset="0"/>
                    <a:ea typeface="等线" panose="02010600030101010101" pitchFamily="2" charset="-122"/>
                  </a:endParaRPr>
                </a:p>
              </p:txBody>
            </p:sp>
            <p:cxnSp>
              <p:nvCxnSpPr>
                <p:cNvPr id="30" name="直接连接符 29"/>
                <p:cNvCxnSpPr/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" name="组合 11"/>
          <p:cNvGrpSpPr/>
          <p:nvPr/>
        </p:nvGrpSpPr>
        <p:grpSpPr>
          <a:xfrm>
            <a:off x="7947632" y="2652445"/>
            <a:ext cx="1276831" cy="1059031"/>
            <a:chOff x="6095999" y="3498928"/>
            <a:chExt cx="957623" cy="794273"/>
          </a:xfrm>
        </p:grpSpPr>
        <p:sp>
          <p:nvSpPr>
            <p:cNvPr id="19" name="矩形 18"/>
            <p:cNvSpPr/>
            <p:nvPr/>
          </p:nvSpPr>
          <p:spPr>
            <a:xfrm>
              <a:off x="6107209" y="4016202"/>
              <a:ext cx="9464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600">
                <a:defRPr/>
              </a:pPr>
              <a:r>
                <a:rPr lang="zh-CN" altLang="en-US" spc="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印品粗朗体" panose="02000000000000000000" pitchFamily="2" charset="-122"/>
                  <a:ea typeface="印品粗朗体" panose="02000000000000000000" pitchFamily="2" charset="-122"/>
                </a:rPr>
                <a:t>项目更新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6095999" y="3498928"/>
              <a:ext cx="942975" cy="500090"/>
              <a:chOff x="6095999" y="3498928"/>
              <a:chExt cx="942975" cy="500090"/>
            </a:xfrm>
          </p:grpSpPr>
          <p:sp>
            <p:nvSpPr>
              <p:cNvPr id="42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600"/>
                <a:endParaRPr lang="zh-CN" altLang="en-US" sz="2400">
                  <a:solidFill>
                    <a:prstClr val="white"/>
                  </a:solidFill>
                  <a:latin typeface="Century Gothic" panose="020B0502020202020204" pitchFamily="34" charset="0"/>
                  <a:ea typeface="等线" panose="02010600030101010101" pitchFamily="2" charset="-122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6107209" y="3498928"/>
                <a:ext cx="721873" cy="500090"/>
                <a:chOff x="6380812" y="2688081"/>
                <a:chExt cx="721873" cy="500090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6380812" y="2688081"/>
                  <a:ext cx="537647" cy="500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pPr defTabSz="609600"/>
                  <a:r>
                    <a:rPr lang="en-US" altLang="zh-CN" sz="3735" dirty="0">
                      <a:solidFill>
                        <a:prstClr val="white"/>
                      </a:solidFill>
                      <a:latin typeface="Century Gothic" panose="020B0502020202020204" pitchFamily="34" charset="0"/>
                      <a:ea typeface="等线" panose="02010600030101010101" pitchFamily="2" charset="-122"/>
                    </a:rPr>
                    <a:t>03</a:t>
                  </a:r>
                  <a:endParaRPr lang="zh-CN" altLang="en-US" sz="3735" dirty="0">
                    <a:solidFill>
                      <a:prstClr val="white"/>
                    </a:solidFill>
                    <a:latin typeface="Century Gothic" panose="020B0502020202020204" pitchFamily="34" charset="0"/>
                    <a:ea typeface="等线" panose="02010600030101010101" pitchFamily="2" charset="-122"/>
                  </a:endParaRPr>
                </a:p>
              </p:txBody>
            </p:sp>
            <p:cxnSp>
              <p:nvCxnSpPr>
                <p:cNvPr id="31" name="直接连接符 30"/>
                <p:cNvCxnSpPr/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等腰三角形 14"/>
          <p:cNvSpPr/>
          <p:nvPr/>
        </p:nvSpPr>
        <p:spPr>
          <a:xfrm rot="3593897">
            <a:off x="354756" y="-735094"/>
            <a:ext cx="3139720" cy="270665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3593897">
            <a:off x="784942" y="-488840"/>
            <a:ext cx="1923248" cy="1657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 flipV="1">
            <a:off x="11006380" y="4613344"/>
            <a:ext cx="3870097" cy="4489312"/>
            <a:chOff x="10307719" y="4841606"/>
            <a:chExt cx="4935074" cy="5724686"/>
          </a:xfrm>
        </p:grpSpPr>
        <p:sp>
          <p:nvSpPr>
            <p:cNvPr id="63" name="等腰三角形 62"/>
            <p:cNvSpPr/>
            <p:nvPr/>
          </p:nvSpPr>
          <p:spPr>
            <a:xfrm rot="3593897">
              <a:off x="9912913" y="5236412"/>
              <a:ext cx="5724686" cy="4935074"/>
            </a:xfrm>
            <a:prstGeom prst="triangle">
              <a:avLst/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83000">
                  <a:schemeClr val="accent1">
                    <a:lumMod val="95000"/>
                    <a:lumOff val="5000"/>
                  </a:schemeClr>
                </a:gs>
                <a:gs pos="100000">
                  <a:schemeClr val="accent5"/>
                </a:gs>
              </a:gsLst>
              <a:path path="circle">
                <a:fillToRect l="50000" t="130000" r="50000" b="-3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3593897">
              <a:off x="10808015" y="6918203"/>
              <a:ext cx="3139720" cy="270665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66"/>
          <p:cNvSpPr txBox="1">
            <a:spLocks noChangeArrowheads="1"/>
          </p:cNvSpPr>
          <p:nvPr/>
        </p:nvSpPr>
        <p:spPr bwMode="auto">
          <a:xfrm>
            <a:off x="442452" y="935309"/>
            <a:ext cx="11749548" cy="78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(1)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问题理解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965959" y="234039"/>
            <a:ext cx="61189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基于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GitHub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仓库的网页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AI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助手技术方案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: 2.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检索增强生成（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RAG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）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sp>
        <p:nvSpPr>
          <p:cNvPr id="7" name="文本框 66">
            <a:extLst>
              <a:ext uri="{FF2B5EF4-FFF2-40B4-BE49-F238E27FC236}">
                <a16:creationId xmlns:a16="http://schemas.microsoft.com/office/drawing/2014/main" id="{00411CB6-74BD-E0FE-ECA2-77C2DA0FB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52" y="2707608"/>
            <a:ext cx="11749548" cy="115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(2)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语义检索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65584F-4F90-8978-EE3E-1A0CCF060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388" y="1514750"/>
            <a:ext cx="7657224" cy="10897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708488-326B-4F57-BBA3-56FC0D54B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663" y="3083008"/>
            <a:ext cx="5816698" cy="1276285"/>
          </a:xfrm>
          <a:prstGeom prst="rect">
            <a:avLst/>
          </a:prstGeom>
        </p:spPr>
      </p:pic>
      <p:sp>
        <p:nvSpPr>
          <p:cNvPr id="12" name="文本框 66">
            <a:extLst>
              <a:ext uri="{FF2B5EF4-FFF2-40B4-BE49-F238E27FC236}">
                <a16:creationId xmlns:a16="http://schemas.microsoft.com/office/drawing/2014/main" id="{3977C4EB-BC6C-2283-0159-3223A01AA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77" y="4369560"/>
            <a:ext cx="11749548" cy="78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(2)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上下文补充 生成答案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26CBAAF-4BBC-6ABD-443C-FBA8468F3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2" y="5164016"/>
            <a:ext cx="7351698" cy="99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0" grpId="0"/>
      <p:bldP spid="7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文本框 2"/>
          <p:cNvSpPr txBox="1"/>
          <p:nvPr>
            <p:custDataLst>
              <p:tags r:id="rId1"/>
            </p:custDataLst>
          </p:nvPr>
        </p:nvSpPr>
        <p:spPr>
          <a:xfrm>
            <a:off x="5515114" y="3693440"/>
            <a:ext cx="785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粗朗体" panose="02000000000000000000" pitchFamily="2" charset="-122"/>
                <a:ea typeface="印品粗朗体" panose="02000000000000000000" pitchFamily="2" charset="-122"/>
                <a:cs typeface=".黑体-日本语" panose="03000509000000000000" pitchFamily="65" charset="-122"/>
              </a:rPr>
              <a:t>感谢观看与指导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-2496175" y="-2242751"/>
            <a:ext cx="7037914" cy="9100751"/>
            <a:chOff x="-2496175" y="-2242751"/>
            <a:chExt cx="7037914" cy="9100751"/>
          </a:xfrm>
        </p:grpSpPr>
        <p:sp>
          <p:nvSpPr>
            <p:cNvPr id="13" name="平行四边形 12"/>
            <p:cNvSpPr/>
            <p:nvPr/>
          </p:nvSpPr>
          <p:spPr>
            <a:xfrm flipH="1">
              <a:off x="2886896" y="9346"/>
              <a:ext cx="1376508" cy="1555063"/>
            </a:xfrm>
            <a:prstGeom prst="parallelogram">
              <a:avLst>
                <a:gd name="adj" fmla="val 7060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-2496175" y="790833"/>
              <a:ext cx="7037914" cy="6067167"/>
            </a:xfrm>
            <a:prstGeom prst="triangle">
              <a:avLst/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83000">
                  <a:schemeClr val="accent1">
                    <a:lumMod val="95000"/>
                    <a:lumOff val="5000"/>
                  </a:schemeClr>
                </a:gs>
                <a:gs pos="100000">
                  <a:schemeClr val="accent5"/>
                </a:gs>
              </a:gsLst>
              <a:path path="circle">
                <a:fillToRect l="50000" t="130000" r="50000" b="-3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-2496175" y="-2242751"/>
              <a:ext cx="7037914" cy="606716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0" y="1729946"/>
              <a:ext cx="3575150" cy="308202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350834" y="4811971"/>
              <a:ext cx="2335354" cy="201323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sx="104000" sy="10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840723" y="3086838"/>
              <a:ext cx="1711181" cy="147515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9" name="PA-文本框 2"/>
          <p:cNvSpPr txBox="1"/>
          <p:nvPr>
            <p:custDataLst>
              <p:tags r:id="rId2"/>
            </p:custDataLst>
          </p:nvPr>
        </p:nvSpPr>
        <p:spPr>
          <a:xfrm>
            <a:off x="5549235" y="5587756"/>
            <a:ext cx="7858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粗朗体" panose="02000000000000000000" pitchFamily="2" charset="-122"/>
                <a:ea typeface="印品粗朗体" panose="02000000000000000000" pitchFamily="2" charset="-122"/>
                <a:cs typeface=".黑体-日本语" panose="03000509000000000000" pitchFamily="65" charset="-122"/>
              </a:rPr>
              <a:t>汇报人：</a:t>
            </a:r>
            <a:r>
              <a:rPr lang="zh-CN" altLang="en-US" sz="24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印品粗朗体" panose="02000000000000000000" pitchFamily="2" charset="-122"/>
                <a:ea typeface="印品粗朗体" panose="02000000000000000000" pitchFamily="2" charset="-122"/>
                <a:cs typeface=".黑体-日本语" panose="03000509000000000000" pitchFamily="65" charset="-122"/>
              </a:rPr>
              <a:t>张春贤   华东师范大学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粗朗体" panose="02000000000000000000" pitchFamily="2" charset="-122"/>
              <a:ea typeface="印品粗朗体" panose="02000000000000000000" pitchFamily="2" charset="-122"/>
              <a:cs typeface=".黑体-日本语" panose="03000509000000000000" pitchFamily="65" charset="-122"/>
            </a:endParaRPr>
          </a:p>
        </p:txBody>
      </p:sp>
      <p:pic>
        <p:nvPicPr>
          <p:cNvPr id="8" name="图片 7" descr="timg"/>
          <p:cNvPicPr>
            <a:picLocks noChangeAspect="1"/>
          </p:cNvPicPr>
          <p:nvPr/>
        </p:nvPicPr>
        <p:blipFill>
          <a:blip r:embed="rId5"/>
          <a:srcRect l="4621" r="7432" b="11069"/>
          <a:stretch>
            <a:fillRect/>
          </a:stretch>
        </p:blipFill>
        <p:spPr>
          <a:xfrm>
            <a:off x="9330690" y="404495"/>
            <a:ext cx="2146300" cy="218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>
            <a:off x="5416061" y="0"/>
            <a:ext cx="9121141" cy="6858000"/>
          </a:xfrm>
          <a:prstGeom prst="parallelogram">
            <a:avLst>
              <a:gd name="adj" fmla="val 6214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5665177" y="0"/>
            <a:ext cx="4053840" cy="3048000"/>
          </a:xfrm>
          <a:prstGeom prst="parallelogram">
            <a:avLst>
              <a:gd name="adj" fmla="val 62144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83000">
                <a:schemeClr val="accent1">
                  <a:lumMod val="95000"/>
                  <a:lumOff val="5000"/>
                </a:schemeClr>
              </a:gs>
              <a:gs pos="100000">
                <a:schemeClr val="accent5"/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H="1">
            <a:off x="7951177" y="1676401"/>
            <a:ext cx="3535680" cy="3048000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flipV="1">
            <a:off x="7480846" y="-23447"/>
            <a:ext cx="1795039" cy="1547447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165355" y="2695272"/>
            <a:ext cx="4570482" cy="1410829"/>
            <a:chOff x="6090473" y="654444"/>
            <a:chExt cx="3427862" cy="1058121"/>
          </a:xfrm>
        </p:grpSpPr>
        <p:sp>
          <p:nvSpPr>
            <p:cNvPr id="44" name="矩形 43"/>
            <p:cNvSpPr/>
            <p:nvPr/>
          </p:nvSpPr>
          <p:spPr>
            <a:xfrm>
              <a:off x="6090473" y="1273984"/>
              <a:ext cx="3427862" cy="438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600">
                <a:defRPr/>
              </a:pPr>
              <a:r>
                <a:rPr lang="zh-CN" altLang="en-US" sz="3200" spc="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印品粗朗体" panose="02000000000000000000" pitchFamily="2" charset="-122"/>
                  <a:ea typeface="印品粗朗体" panose="02000000000000000000" pitchFamily="2" charset="-122"/>
                </a:rPr>
                <a:t>现实痛点与解决方案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095999" y="654444"/>
              <a:ext cx="942975" cy="500090"/>
              <a:chOff x="6095999" y="654444"/>
              <a:chExt cx="942975" cy="500090"/>
            </a:xfrm>
          </p:grpSpPr>
          <p:sp>
            <p:nvSpPr>
              <p:cNvPr id="39" name="矩形: 圆角 38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600"/>
                <a:endParaRPr lang="zh-CN" altLang="en-US" sz="2400">
                  <a:solidFill>
                    <a:prstClr val="white"/>
                  </a:solidFill>
                  <a:latin typeface="Century Gothic" panose="020B0502020202020204" pitchFamily="34" charset="0"/>
                  <a:ea typeface="等线" panose="02010600030101010101" pitchFamily="2" charset="-122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6107209" y="654444"/>
                <a:ext cx="729943" cy="500090"/>
                <a:chOff x="943942" y="2688081"/>
                <a:chExt cx="729943" cy="500090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943942" y="2688081"/>
                  <a:ext cx="537647" cy="500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09600"/>
                  <a:r>
                    <a:rPr lang="en-US" altLang="zh-CN" sz="3735" b="1" kern="2000" dirty="0">
                      <a:solidFill>
                        <a:prstClr val="white"/>
                      </a:solidFill>
                      <a:latin typeface="Century Gothic" panose="020B0502020202020204" pitchFamily="34" charset="0"/>
                      <a:ea typeface="等线" panose="02010600030101010101" pitchFamily="2" charset="-122"/>
                    </a:rPr>
                    <a:t>01</a:t>
                  </a:r>
                  <a:endParaRPr lang="zh-CN" altLang="en-US" sz="3735" b="1" kern="2000" dirty="0">
                    <a:solidFill>
                      <a:prstClr val="white"/>
                    </a:solidFill>
                    <a:latin typeface="Century Gothic" panose="020B0502020202020204" pitchFamily="34" charset="0"/>
                    <a:ea typeface="等线" panose="02010600030101010101" pitchFamily="2" charset="-122"/>
                  </a:endParaRPr>
                </a:p>
              </p:txBody>
            </p:sp>
            <p:cxnSp>
              <p:nvCxnSpPr>
                <p:cNvPr id="42" name="直接连接符 41"/>
                <p:cNvCxnSpPr/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" name="平行四边形 44"/>
          <p:cNvSpPr/>
          <p:nvPr/>
        </p:nvSpPr>
        <p:spPr>
          <a:xfrm>
            <a:off x="-2190542" y="-773724"/>
            <a:ext cx="4053840" cy="3048000"/>
          </a:xfrm>
          <a:prstGeom prst="parallelogram">
            <a:avLst>
              <a:gd name="adj" fmla="val 62144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83000">
                <a:schemeClr val="accent1">
                  <a:lumMod val="95000"/>
                  <a:lumOff val="5000"/>
                </a:schemeClr>
              </a:gs>
              <a:gs pos="100000">
                <a:schemeClr val="accent5"/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21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66"/>
          <p:cNvSpPr txBox="1">
            <a:spLocks noChangeArrowheads="1"/>
          </p:cNvSpPr>
          <p:nvPr/>
        </p:nvSpPr>
        <p:spPr bwMode="auto">
          <a:xfrm>
            <a:off x="6666271" y="1519084"/>
            <a:ext cx="5353664" cy="427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在刚接触一个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GitHub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开源项目时，开发者通常依赖于冗长的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README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文档。很多时候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开发者只是想初步了解一个开源项目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然而，这种大段文字堆砌的形式往往缺乏直观性，难以快速传递核心信息：项目的领域归属、解决的问题、核心功能及技术栈等要素被掩埋在文字海洋中。这样的信息展示方式不仅让初学者望而却步，也令高效开发者徒增时间成本。缺少一种可视化、模块化的展示手段，正是当今开发者与项目文档交互中的一大痛点。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这些可以利用可视化大屏来解决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965959" y="234039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现实痛点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: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代码仓库的「阅读门槛」：冗长文档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,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不直观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86416F-1B29-5910-D8C4-B6F3027DE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26" y="1247830"/>
            <a:ext cx="5844158" cy="4653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66"/>
          <p:cNvSpPr txBox="1">
            <a:spLocks noChangeArrowheads="1"/>
          </p:cNvSpPr>
          <p:nvPr/>
        </p:nvSpPr>
        <p:spPr bwMode="auto">
          <a:xfrm>
            <a:off x="6666271" y="1519084"/>
            <a:ext cx="5525729" cy="408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当前在 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GitHub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上查看项目 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Issue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时，用户只能逐条浏览，缺乏对整体情况的把握：</a:t>
            </a:r>
            <a:r>
              <a:rPr lang="en-US" altLang="zh-CN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Bug </a:t>
            </a:r>
            <a:r>
              <a:rPr lang="zh-CN" altLang="en-US" sz="1600" spc="300" dirty="0">
                <a:solidFill>
                  <a:schemeClr val="bg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集中在哪些模块，功能需求的主流方向，用户使用的常见问题等全局信息难以获取。同时，开发者响应速度与社区活跃度的直观评估也无从谈起。这种碎片化的展示方式，极大限制了开发者和用户对项目维护状态、发展潜力以及社区参与度的快速评估能力。</a:t>
            </a: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endParaRPr lang="en-US" altLang="zh-CN" sz="1600" spc="300" dirty="0">
              <a:solidFill>
                <a:schemeClr val="bg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algn="l" defTabSz="609600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这些可以利用大模型对</a:t>
            </a:r>
            <a:r>
              <a:rPr lang="en-US" altLang="zh-CN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issue</a:t>
            </a:r>
            <a:r>
              <a:rPr lang="zh-CN" altLang="en-US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数据进行法分析提取出以上关键信息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965959" y="234039"/>
            <a:ext cx="5283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显示痛点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: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从碎片到全局：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GitHub Issue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信息洞察的缺失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D252D1-B7FA-F3E3-F27F-9F75C171C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53" y="1056981"/>
            <a:ext cx="6134043" cy="503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4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>
            <a:off x="5416061" y="0"/>
            <a:ext cx="9121141" cy="6858000"/>
          </a:xfrm>
          <a:prstGeom prst="parallelogram">
            <a:avLst>
              <a:gd name="adj" fmla="val 6214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5665177" y="0"/>
            <a:ext cx="4053840" cy="3048000"/>
          </a:xfrm>
          <a:prstGeom prst="parallelogram">
            <a:avLst>
              <a:gd name="adj" fmla="val 62144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83000">
                <a:schemeClr val="accent1">
                  <a:lumMod val="95000"/>
                  <a:lumOff val="5000"/>
                </a:schemeClr>
              </a:gs>
              <a:gs pos="100000">
                <a:schemeClr val="accent5"/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flipH="1">
            <a:off x="7951177" y="1676401"/>
            <a:ext cx="3535680" cy="3048000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等腰三角形 34"/>
          <p:cNvSpPr/>
          <p:nvPr/>
        </p:nvSpPr>
        <p:spPr>
          <a:xfrm flipV="1">
            <a:off x="7480846" y="-23447"/>
            <a:ext cx="1795039" cy="1547447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165356" y="2695272"/>
            <a:ext cx="4243337" cy="1762399"/>
            <a:chOff x="6090473" y="654444"/>
            <a:chExt cx="3182503" cy="1321799"/>
          </a:xfrm>
        </p:grpSpPr>
        <p:grpSp>
          <p:nvGrpSpPr>
            <p:cNvPr id="37" name="组合 36"/>
            <p:cNvGrpSpPr/>
            <p:nvPr/>
          </p:nvGrpSpPr>
          <p:grpSpPr>
            <a:xfrm>
              <a:off x="6090473" y="1273984"/>
              <a:ext cx="3182503" cy="702259"/>
              <a:chOff x="6628289" y="713608"/>
              <a:chExt cx="3182503" cy="702259"/>
            </a:xfrm>
          </p:grpSpPr>
          <p:sp>
            <p:nvSpPr>
              <p:cNvPr id="43" name="文本框 66"/>
              <p:cNvSpPr txBox="1">
                <a:spLocks noChangeArrowheads="1"/>
              </p:cNvSpPr>
              <p:nvPr/>
            </p:nvSpPr>
            <p:spPr bwMode="auto">
              <a:xfrm>
                <a:off x="6628289" y="1152189"/>
                <a:ext cx="3182503" cy="263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6096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628289" y="713608"/>
                <a:ext cx="1600439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09600">
                  <a:defRPr/>
                </a:pPr>
                <a:r>
                  <a:rPr lang="zh-CN" altLang="en-US" sz="3200" spc="6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印品粗朗体" panose="02000000000000000000" pitchFamily="2" charset="-122"/>
                    <a:ea typeface="印品粗朗体" panose="02000000000000000000" pitchFamily="2" charset="-122"/>
                  </a:rPr>
                  <a:t>现有进度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095999" y="654444"/>
              <a:ext cx="942975" cy="500089"/>
              <a:chOff x="6095999" y="654444"/>
              <a:chExt cx="942975" cy="500089"/>
            </a:xfrm>
          </p:grpSpPr>
          <p:sp>
            <p:nvSpPr>
              <p:cNvPr id="39" name="矩形: 圆角 38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6107209" y="654444"/>
                <a:ext cx="729943" cy="500089"/>
                <a:chOff x="943942" y="2688081"/>
                <a:chExt cx="729943" cy="500089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943942" y="2688081"/>
                  <a:ext cx="540052" cy="5000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09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735" b="1" i="0" u="none" strike="noStrike" kern="20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等线" panose="02010600030101010101" pitchFamily="2" charset="-122"/>
                      <a:cs typeface="+mn-cs"/>
                    </a:rPr>
                    <a:t>02</a:t>
                  </a:r>
                  <a:endParaRPr kumimoji="0" lang="zh-CN" altLang="en-US" sz="3735" b="1" i="0" u="none" strike="noStrike" kern="20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42" name="直接连接符 41"/>
                <p:cNvCxnSpPr/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" name="平行四边形 44"/>
          <p:cNvSpPr/>
          <p:nvPr/>
        </p:nvSpPr>
        <p:spPr>
          <a:xfrm>
            <a:off x="-2190542" y="-773724"/>
            <a:ext cx="4053840" cy="3048000"/>
          </a:xfrm>
          <a:prstGeom prst="parallelogram">
            <a:avLst>
              <a:gd name="adj" fmla="val 62144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83000">
                <a:schemeClr val="accent1">
                  <a:lumMod val="95000"/>
                  <a:lumOff val="5000"/>
                </a:schemeClr>
              </a:gs>
              <a:gs pos="100000">
                <a:schemeClr val="accent5"/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21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8"/>
          <p:cNvSpPr/>
          <p:nvPr/>
        </p:nvSpPr>
        <p:spPr bwMode="auto">
          <a:xfrm>
            <a:off x="2055273" y="4750639"/>
            <a:ext cx="803425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00"/>
            <a:r>
              <a:rPr lang="en-US" sz="5335" kern="2000" dirty="0">
                <a:solidFill>
                  <a:prstClr val="white"/>
                </a:solidFill>
                <a:latin typeface="Century Gothic" panose="020B0502020202020204" pitchFamily="34" charset="0"/>
                <a:sym typeface="Bebas Neue" charset="0"/>
              </a:rPr>
              <a:t>3</a:t>
            </a:r>
            <a:r>
              <a:rPr lang="en-US" sz="2400" kern="2000" dirty="0">
                <a:solidFill>
                  <a:prstClr val="white"/>
                </a:solidFill>
                <a:latin typeface="Century Gothic" panose="020B0502020202020204" pitchFamily="34" charset="0"/>
                <a:sym typeface="Bebas Neue" charset="0"/>
              </a:rPr>
              <a:t>%</a:t>
            </a:r>
            <a:endParaRPr lang="en-US" sz="6400" kern="2000" dirty="0">
              <a:solidFill>
                <a:prstClr val="white"/>
              </a:solidFill>
              <a:latin typeface="Century Gothic" panose="020B0502020202020204" pitchFamily="34" charset="0"/>
              <a:sym typeface="Bebas Neue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22" name="等腰三角形 21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947149" y="194900"/>
            <a:ext cx="71945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可视化大屏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: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基本搭建完成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,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 部署上线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,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链接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: http://opendigger.ohmyai.top 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32267736-0E39-A328-9320-0DB53608F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77" y="956610"/>
            <a:ext cx="10328456" cy="5706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66"/>
          <p:cNvSpPr txBox="1">
            <a:spLocks noChangeArrowheads="1"/>
          </p:cNvSpPr>
          <p:nvPr/>
        </p:nvSpPr>
        <p:spPr bwMode="auto">
          <a:xfrm>
            <a:off x="864956" y="5073674"/>
            <a:ext cx="2308125" cy="58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项目语言构成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965959" y="234039"/>
            <a:ext cx="5957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现有可视化列举            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链接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: http://opendigger.ohmyai.top 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4EDE28-4E36-3A1D-0F1C-00D2DC99C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77" y="1195576"/>
            <a:ext cx="2628571" cy="3590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5EFFEE-60B4-16C4-D83F-902C11773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269" y="1195576"/>
            <a:ext cx="3171429" cy="3590476"/>
          </a:xfrm>
          <a:prstGeom prst="rect">
            <a:avLst/>
          </a:prstGeom>
        </p:spPr>
      </p:pic>
      <p:sp>
        <p:nvSpPr>
          <p:cNvPr id="8" name="文本框 66">
            <a:extLst>
              <a:ext uri="{FF2B5EF4-FFF2-40B4-BE49-F238E27FC236}">
                <a16:creationId xmlns:a16="http://schemas.microsoft.com/office/drawing/2014/main" id="{1E4BB3E1-8827-321F-9BF0-DA742F2C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398" y="5073674"/>
            <a:ext cx="2308125" cy="58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贡献者词云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1B62A1-4182-129A-6698-0A14BBE1C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065" y="1162971"/>
            <a:ext cx="2885714" cy="3580952"/>
          </a:xfrm>
          <a:prstGeom prst="rect">
            <a:avLst/>
          </a:prstGeom>
        </p:spPr>
      </p:pic>
      <p:sp>
        <p:nvSpPr>
          <p:cNvPr id="11" name="文本框 66">
            <a:extLst>
              <a:ext uri="{FF2B5EF4-FFF2-40B4-BE49-F238E27FC236}">
                <a16:creationId xmlns:a16="http://schemas.microsoft.com/office/drawing/2014/main" id="{FF8825D3-32CF-2D9E-06E5-ADE8B5344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8595" y="5059154"/>
            <a:ext cx="2308125" cy="58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仓库关系图</a:t>
            </a:r>
          </a:p>
        </p:txBody>
      </p:sp>
    </p:spTree>
    <p:extLst>
      <p:ext uri="{BB962C8B-B14F-4D97-AF65-F5344CB8AC3E}">
        <p14:creationId xmlns:p14="http://schemas.microsoft.com/office/powerpoint/2010/main" val="4858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0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7657" y="-278719"/>
            <a:ext cx="865640" cy="1004142"/>
            <a:chOff x="571288" y="-951626"/>
            <a:chExt cx="2706655" cy="3139720"/>
          </a:xfrm>
        </p:grpSpPr>
        <p:sp>
          <p:nvSpPr>
            <p:cNvPr id="18" name="等腰三角形 17"/>
            <p:cNvSpPr/>
            <p:nvPr/>
          </p:nvSpPr>
          <p:spPr>
            <a:xfrm rot="3593897">
              <a:off x="354756" y="-735094"/>
              <a:ext cx="3139720" cy="27066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3593897">
              <a:off x="784942" y="-488840"/>
              <a:ext cx="1923248" cy="16579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0952480" y="0"/>
            <a:ext cx="1239520" cy="1260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122CB9-C3A8-20EE-D1FB-1C735FEE3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18" y="1234715"/>
            <a:ext cx="7961905" cy="4323809"/>
          </a:xfrm>
          <a:prstGeom prst="rect">
            <a:avLst/>
          </a:prstGeom>
        </p:spPr>
      </p:pic>
      <p:sp>
        <p:nvSpPr>
          <p:cNvPr id="7" name="文本框 66">
            <a:extLst>
              <a:ext uri="{FF2B5EF4-FFF2-40B4-BE49-F238E27FC236}">
                <a16:creationId xmlns:a16="http://schemas.microsoft.com/office/drawing/2014/main" id="{2C109BE9-1819-E68A-26A5-CF6AC9017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805" y="5636245"/>
            <a:ext cx="2308125" cy="58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项目语言构成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1A3FA3-6BDB-0B9D-50AB-495724E1F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734" y="1442033"/>
            <a:ext cx="2628571" cy="3590476"/>
          </a:xfrm>
          <a:prstGeom prst="rect">
            <a:avLst/>
          </a:prstGeom>
        </p:spPr>
      </p:pic>
      <p:sp>
        <p:nvSpPr>
          <p:cNvPr id="10" name="文本框 66">
            <a:extLst>
              <a:ext uri="{FF2B5EF4-FFF2-40B4-BE49-F238E27FC236}">
                <a16:creationId xmlns:a16="http://schemas.microsoft.com/office/drawing/2014/main" id="{A5BFFCBF-FED7-20F1-F0DC-5E693E177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6956" y="5636245"/>
            <a:ext cx="2308125" cy="58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700"/>
              </a:lnSpc>
              <a:defRPr sz="500">
                <a:solidFill>
                  <a:schemeClr val="tx2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609600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Century Gothic" panose="020B0502020202020204" pitchFamily="34" charset="0"/>
              </a:rPr>
              <a:t>贡献者列表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1B8E0C-8A35-8477-BE9C-5BFA582CB712}"/>
              </a:ext>
            </a:extLst>
          </p:cNvPr>
          <p:cNvSpPr/>
          <p:nvPr/>
        </p:nvSpPr>
        <p:spPr>
          <a:xfrm>
            <a:off x="965959" y="234039"/>
            <a:ext cx="5957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  <a:ea typeface="等线" panose="02010600030101010101" pitchFamily="2" charset="-122"/>
              </a:rPr>
              <a:t>现有可视化列举             </a:t>
            </a:r>
            <a:r>
              <a:rPr lang="zh-CN" altLang="en-US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链接</a:t>
            </a:r>
            <a:r>
              <a:rPr lang="en-US" altLang="zh-CN" sz="1600" b="1" dirty="0">
                <a:solidFill>
                  <a:srgbClr val="E9373D"/>
                </a:solidFill>
                <a:latin typeface="Century Gothic" panose="020B0502020202020204" pitchFamily="34" charset="0"/>
              </a:rPr>
              <a:t>: http://opendigger.ohmyai.top </a:t>
            </a:r>
            <a:endParaRPr lang="zh-CN" altLang="en-US" sz="1600" b="1" dirty="0">
              <a:solidFill>
                <a:srgbClr val="E9373D"/>
              </a:solidFill>
              <a:latin typeface="Century Gothic" panose="020B050202020202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638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4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Theme">
  <a:themeElements>
    <a:clrScheme name="新年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373D"/>
      </a:accent1>
      <a:accent2>
        <a:srgbClr val="F7AD68"/>
      </a:accent2>
      <a:accent3>
        <a:srgbClr val="F9BA67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1052</Words>
  <Application>Microsoft Office PowerPoint</Application>
  <PresentationFormat>宽屏</PresentationFormat>
  <Paragraphs>98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Montserrat Hairline</vt:lpstr>
      <vt:lpstr>等线</vt:lpstr>
      <vt:lpstr>印品粗朗体</vt:lpstr>
      <vt:lpstr>Arial</vt:lpstr>
      <vt:lpstr>Bauhaus 93</vt:lpstr>
      <vt:lpstr>Calibri</vt:lpstr>
      <vt:lpstr>Calibri Light</vt:lpstr>
      <vt:lpstr>Century Gothic</vt:lpstr>
      <vt:lpstr>Lato Light</vt:lpstr>
      <vt:lpstr>Poppins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450</dc:title>
  <dc:creator>007</dc:creator>
  <cp:lastModifiedBy>春贤 张</cp:lastModifiedBy>
  <cp:revision>114</cp:revision>
  <dcterms:created xsi:type="dcterms:W3CDTF">2019-03-25T13:12:00Z</dcterms:created>
  <dcterms:modified xsi:type="dcterms:W3CDTF">2024-12-18T22:36:50Z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